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3" d="100"/>
          <a:sy n="83" d="100"/>
        </p:scale>
        <p:origin x="-708" y="-78"/>
      </p:cViewPr>
      <p:guideLst>
        <p:guide orient="horz" pos="215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57B0C06-4EFA-4E49-B9F3-7ED934737505}" type="datetimeFigureOut">
              <a:rPr lang="ru-RU" smtClean="0"/>
              <a:t>13.05.2025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37AD5B-CEA7-47D5-A293-ADAFAA129DF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0180" y="1257300"/>
            <a:ext cx="96926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Меры социальной поддержки, предоставляемые членам семьи участников специальной военной операции в городе Владимире</a:t>
            </a:r>
            <a:endParaRPr lang="ru-RU" sz="4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Лента лицом вверх 1"/>
          <p:cNvSpPr/>
          <p:nvPr/>
        </p:nvSpPr>
        <p:spPr>
          <a:xfrm>
            <a:off x="971550" y="491490"/>
            <a:ext cx="10664190" cy="2423160"/>
          </a:xfrm>
          <a:prstGeom prst="ribbon2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Указ Губернатора Владимирской области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13.10.2022 № 158 «О мерах поддержки участников специальной военной операции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членов их семей на территории Владимирской области»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37484" y="4309110"/>
            <a:ext cx="7960995" cy="19202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ПУНКТ 2: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Рекомендовать администрациям муниципальных округов, городских округов и муниципальных районов Владимирской области обеспечить предоставление участникам специальной военной операции мер социальной поддержки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5132070" y="3246120"/>
            <a:ext cx="2663190" cy="697230"/>
          </a:xfrm>
          <a:prstGeom prst="down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842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149721" y="171450"/>
            <a:ext cx="8903970" cy="582930"/>
          </a:xfrm>
          <a:prstGeom prst="bevel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Категории лиц, имеющих право на получение мер социальной поддержки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2805622" y="857250"/>
            <a:ext cx="7212330" cy="902970"/>
          </a:xfrm>
          <a:prstGeom prst="downArrowCallou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Дети (пасынки, падчерицы) граждан Российской Федерации, постоянно проживающих на территории Владимирской области: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66765" y="2009834"/>
            <a:ext cx="4846320" cy="62091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призванных на военную службу по мобилизации в Вооруженные Силы РФ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66765" y="2718463"/>
            <a:ext cx="4846320" cy="796231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</a:t>
            </a:r>
            <a:r>
              <a:rPr lang="ru-RU" sz="1600" dirty="0" smtClean="0">
                <a:solidFill>
                  <a:schemeClr val="tx1"/>
                </a:solidFill>
              </a:rPr>
              <a:t>обровольно изъявивших желание принять участие в СВО в составе добровольческих отрядов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66765" y="3630930"/>
            <a:ext cx="4846320" cy="8229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пребывавших в запасе и заключивших после 24.02.2022 контракт о прохождении военной службы в Вооруженных Силах РФ в зоне СВО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72480" y="4598669"/>
            <a:ext cx="4840605" cy="10629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проходивших военную службу по призыву в Вооруженных Силах РФ, заключивших в период проведения СВО контракт о прохождении военной службы в Вооруженных Силах РФ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72480" y="5814060"/>
            <a:ext cx="4857750" cy="80391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 числа военнослужащих, лиц, проходящих службу в войсках национальной гвардии РФ и имеющих специальные звания полиции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738" y="857250"/>
            <a:ext cx="1943983" cy="9944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u="sng" dirty="0" smtClean="0">
                <a:solidFill>
                  <a:schemeClr val="tx1"/>
                </a:solidFill>
              </a:rPr>
              <a:t>на период прохождения ими военной службы в зоне СВО</a:t>
            </a:r>
            <a:endParaRPr lang="ru-RU" sz="1600" u="sng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11787" y="4311607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45843" y="286916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45843" y="3803450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45843" y="4827506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1051558" y="6031349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732709" y="1775519"/>
            <a:ext cx="5448300" cy="9752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 числа военнослужащих, проходящих военную службу по контракту в Вооруженных Силах РФ и принимающих участие в СВО, на период прохождения ими военной службы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Стрелка углом вверх 19"/>
          <p:cNvSpPr/>
          <p:nvPr/>
        </p:nvSpPr>
        <p:spPr>
          <a:xfrm rot="5400000">
            <a:off x="-823351" y="2905214"/>
            <a:ext cx="2602230" cy="495122"/>
          </a:xfrm>
          <a:prstGeom prst="bentUp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Левая круглая скобка 20"/>
          <p:cNvSpPr/>
          <p:nvPr/>
        </p:nvSpPr>
        <p:spPr>
          <a:xfrm>
            <a:off x="857211" y="2320290"/>
            <a:ext cx="194347" cy="3895725"/>
          </a:xfrm>
          <a:prstGeom prst="leftBracket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43700" y="2867263"/>
            <a:ext cx="5448300" cy="97524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из числа сотрудников отдельных федеральных государственных органов, которые выполняют задачи, обеспечивают выполнение или содействуют выполнению задач в ходе СВО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743700" y="3941681"/>
            <a:ext cx="5448300" cy="74402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получивших инвалидность вследствие увечья (ранения, травмы, контузии) или заболевания в период прохождения ими военной службы в зоне СВО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411787" y="2263140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411787" y="3388398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051558" y="2135624"/>
            <a:ext cx="320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6411787" y="1835048"/>
            <a:ext cx="0" cy="46995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6572248" y="5012172"/>
            <a:ext cx="5619751" cy="1697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Постоянно проживающие на территории Владимирской области дети (пасынки, падчерицы) граждан, погибших (умерших</a:t>
            </a:r>
            <a:r>
              <a:rPr lang="ru-RU" dirty="0">
                <a:solidFill>
                  <a:schemeClr val="tx1"/>
                </a:solidFill>
              </a:rPr>
              <a:t>) </a:t>
            </a:r>
            <a:r>
              <a:rPr lang="ru-RU" dirty="0" smtClean="0">
                <a:solidFill>
                  <a:schemeClr val="tx1"/>
                </a:solidFill>
              </a:rPr>
              <a:t>вследствие увечья </a:t>
            </a:r>
            <a:r>
              <a:rPr lang="ru-RU" dirty="0">
                <a:solidFill>
                  <a:schemeClr val="tx1"/>
                </a:solidFill>
              </a:rPr>
              <a:t>(ранения, травмы, контузии) или заболевания в период прохождения ими военной службы в зоне СВО </a:t>
            </a: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6411787" y="4827506"/>
            <a:ext cx="576922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59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171700" y="194310"/>
            <a:ext cx="7857172" cy="994410"/>
          </a:xfrm>
          <a:prstGeom prst="bevel">
            <a:avLst/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Меры социальной поддержки при зачислении в образовательные организации, в группы продленного дня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4410" y="1405890"/>
            <a:ext cx="459486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Указ Губернатора № 158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35215" y="1394460"/>
            <a:ext cx="429768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МПА города Владимира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041" y="2171700"/>
            <a:ext cx="5737858" cy="10515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2.1: предоставление во внеочередном порядке мест в муниципальных образовательных организациях, реализующих программы дошкольного и начального, основного и среднего общего образования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040" y="3547110"/>
            <a:ext cx="5737859" cy="1356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2.2: </a:t>
            </a:r>
            <a:r>
              <a:rPr lang="ru-RU" sz="1600" dirty="0">
                <a:solidFill>
                  <a:schemeClr val="tx1"/>
                </a:solidFill>
              </a:rPr>
              <a:t>предоставление </a:t>
            </a:r>
            <a:r>
              <a:rPr lang="ru-RU" sz="1600" dirty="0" smtClean="0">
                <a:solidFill>
                  <a:schemeClr val="tx1"/>
                </a:solidFill>
              </a:rPr>
              <a:t>внеочередного права на перевод в другую наиболее приближенную к месту жительства семьи муниципальную образовательную организацию, реализующую </a:t>
            </a:r>
            <a:r>
              <a:rPr lang="ru-RU" sz="1600" dirty="0">
                <a:solidFill>
                  <a:schemeClr val="tx1"/>
                </a:solidFill>
              </a:rPr>
              <a:t>программы дошкольного и начального, основного и среднего общего образования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040" y="5177790"/>
            <a:ext cx="5737858" cy="131445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2.4: зачисление в первоочередном порядке в группы продленного дня обучающихся в 1-6 классах </a:t>
            </a:r>
            <a:r>
              <a:rPr lang="ru-RU" sz="1600" dirty="0">
                <a:solidFill>
                  <a:schemeClr val="tx1"/>
                </a:solidFill>
              </a:rPr>
              <a:t>в муниципальных образовательных организациях, реализующих программы </a:t>
            </a:r>
            <a:r>
              <a:rPr lang="ru-RU" sz="1600" dirty="0" smtClean="0">
                <a:solidFill>
                  <a:schemeClr val="tx1"/>
                </a:solidFill>
              </a:rPr>
              <a:t>начального и </a:t>
            </a:r>
            <a:r>
              <a:rPr lang="ru-RU" sz="1600" dirty="0">
                <a:solidFill>
                  <a:schemeClr val="tx1"/>
                </a:solidFill>
              </a:rPr>
              <a:t>основного </a:t>
            </a:r>
            <a:r>
              <a:rPr lang="ru-RU" sz="1600" dirty="0" smtClean="0">
                <a:solidFill>
                  <a:schemeClr val="tx1"/>
                </a:solidFill>
              </a:rPr>
              <a:t>общего </a:t>
            </a:r>
            <a:r>
              <a:rPr lang="ru-RU" sz="1600" dirty="0">
                <a:solidFill>
                  <a:schemeClr val="tx1"/>
                </a:solidFill>
              </a:rPr>
              <a:t>образования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55180" y="2517341"/>
            <a:ext cx="4857750" cy="167206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25.02.2025 № 329 «О мерах социальной поддержки детей (пасынков, падчериц) участников специальной военной операции»</a:t>
            </a:r>
          </a:p>
        </p:txBody>
      </p:sp>
      <p:sp>
        <p:nvSpPr>
          <p:cNvPr id="10" name="Стрелка вправо 9"/>
          <p:cNvSpPr/>
          <p:nvPr/>
        </p:nvSpPr>
        <p:spPr>
          <a:xfrm rot="1393157">
            <a:off x="6141655" y="2681812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9800129">
            <a:off x="6132506" y="3868527"/>
            <a:ext cx="886986" cy="31623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06615" y="4684735"/>
            <a:ext cx="4857750" cy="20231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12.12.2022 № 6518 «Об утверждении Положения о группах продленного дня в муниципальных общеобразовательных организациях города Владимира и признании утратившими силу некоторых постановлений администрации города Владимира» </a:t>
            </a:r>
            <a:r>
              <a:rPr lang="ru-RU" sz="1600" b="1" dirty="0" smtClean="0">
                <a:solidFill>
                  <a:schemeClr val="tx1"/>
                </a:solidFill>
              </a:rPr>
              <a:t>(пункт 2.15)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6161244" y="5530555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783080" y="1868805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089910" y="1869757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04360" y="1870710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с вырезом 20"/>
          <p:cNvSpPr/>
          <p:nvPr/>
        </p:nvSpPr>
        <p:spPr>
          <a:xfrm rot="5400000">
            <a:off x="9304018" y="1721170"/>
            <a:ext cx="560073" cy="889635"/>
          </a:xfrm>
          <a:prstGeom prst="notch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18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171700" y="194310"/>
            <a:ext cx="7857172" cy="994410"/>
          </a:xfrm>
          <a:prstGeom prst="bevel">
            <a:avLst/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Меры социальной поддержки, связанные с освобождением </a:t>
            </a:r>
          </a:p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от платы за присмотр и уход в образовательных организациях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2480" y="1394460"/>
            <a:ext cx="459486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Указ Губернатора № 158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3858" y="1377315"/>
            <a:ext cx="429768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МПА города Владимира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040" y="2979897"/>
            <a:ext cx="5067300" cy="15806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2.3</a:t>
            </a:r>
            <a:r>
              <a:rPr lang="ru-RU" sz="1600" dirty="0">
                <a:solidFill>
                  <a:schemeClr val="tx1"/>
                </a:solidFill>
              </a:rPr>
              <a:t>: освобождение от родительской платы, взимаемой за присмотр и уход в муниципальных образовательных организациях, реализующих программы дошкольного и начального, основного и среднего общего образования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040" y="4972050"/>
            <a:ext cx="5067300" cy="152019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2.4: освобождение от родительской платы, взимаемой за присмотр и уход за детьми, зачисленными в группы продленного дня в </a:t>
            </a:r>
            <a:r>
              <a:rPr lang="ru-RU" sz="1600" dirty="0">
                <a:solidFill>
                  <a:schemeClr val="tx1"/>
                </a:solidFill>
              </a:rPr>
              <a:t>муниципальных образовательных организациях, реализующих программы </a:t>
            </a:r>
            <a:r>
              <a:rPr lang="ru-RU" sz="1600" dirty="0" smtClean="0">
                <a:solidFill>
                  <a:schemeClr val="tx1"/>
                </a:solidFill>
              </a:rPr>
              <a:t>начального и </a:t>
            </a:r>
            <a:r>
              <a:rPr lang="ru-RU" sz="1600" dirty="0">
                <a:solidFill>
                  <a:schemeClr val="tx1"/>
                </a:solidFill>
              </a:rPr>
              <a:t>основного </a:t>
            </a:r>
            <a:r>
              <a:rPr lang="ru-RU" sz="1600" dirty="0" smtClean="0">
                <a:solidFill>
                  <a:schemeClr val="tx1"/>
                </a:solidFill>
              </a:rPr>
              <a:t>общего </a:t>
            </a:r>
            <a:r>
              <a:rPr lang="ru-RU" sz="1600" dirty="0">
                <a:solidFill>
                  <a:schemeClr val="tx1"/>
                </a:solidFill>
              </a:rPr>
              <a:t>образования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12466" y="2325053"/>
            <a:ext cx="5400464" cy="13096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18.02.2021 № 341 «Об установлении размеров платы за присмотр и уход за детьми, осваивающими образовательные программы дошкольного </a:t>
            </a:r>
            <a:r>
              <a:rPr lang="ru-RU" sz="1600" b="1" dirty="0" smtClean="0">
                <a:solidFill>
                  <a:schemeClr val="tx1"/>
                </a:solidFill>
              </a:rPr>
              <a:t>образования…»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19795030">
            <a:off x="5535865" y="3099420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502985">
            <a:off x="5561097" y="3917529"/>
            <a:ext cx="886986" cy="31623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18392" y="5383530"/>
            <a:ext cx="5445973" cy="110871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12.12.2022 № 6518 «Об утверждении Положения о группах продленного </a:t>
            </a:r>
            <a:r>
              <a:rPr lang="ru-RU" sz="1600" b="1" dirty="0" smtClean="0">
                <a:solidFill>
                  <a:schemeClr val="tx1"/>
                </a:solidFill>
              </a:rPr>
              <a:t>дня…»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(пункт 3.10)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535865" y="5674993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794510" y="1994535"/>
            <a:ext cx="0" cy="9010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063240" y="2022157"/>
            <a:ext cx="26670" cy="8353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04360" y="2022157"/>
            <a:ext cx="0" cy="83534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с вырезом 20"/>
          <p:cNvSpPr/>
          <p:nvPr/>
        </p:nvSpPr>
        <p:spPr>
          <a:xfrm rot="5400000">
            <a:off x="8963975" y="1649730"/>
            <a:ext cx="350519" cy="889635"/>
          </a:xfrm>
          <a:prstGeom prst="notch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618392" y="3866081"/>
            <a:ext cx="5400464" cy="131170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</a:t>
            </a:r>
            <a:r>
              <a:rPr lang="ru-RU" sz="1600" b="1" dirty="0" smtClean="0">
                <a:solidFill>
                  <a:schemeClr val="tx1"/>
                </a:solidFill>
              </a:rPr>
              <a:t>главы </a:t>
            </a:r>
            <a:r>
              <a:rPr lang="ru-RU" sz="1600" b="1" dirty="0">
                <a:solidFill>
                  <a:schemeClr val="tx1"/>
                </a:solidFill>
              </a:rPr>
              <a:t>города Владимира </a:t>
            </a:r>
            <a:endParaRPr lang="ru-RU" sz="1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30.09.2009 № 3002 «Об утверждении порядка предоставления льгот по оплате за содержание детей в муниципальных общеобразовательных организациях с наличием </a:t>
            </a:r>
            <a:r>
              <a:rPr lang="ru-RU" sz="1600" b="1" dirty="0" smtClean="0">
                <a:solidFill>
                  <a:schemeClr val="tx1"/>
                </a:solidFill>
              </a:rPr>
              <a:t>интерната…»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8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171700" y="194310"/>
            <a:ext cx="7857172" cy="994410"/>
          </a:xfrm>
          <a:prstGeom prst="bevel">
            <a:avLst/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Другие меры социальной поддержки, предоставляемые обучающимся в образовательных организациях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2480" y="1394460"/>
            <a:ext cx="459486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Указ Губернатора № 158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63858" y="1377315"/>
            <a:ext cx="429768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МПА города Владимира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040" y="2760135"/>
            <a:ext cx="5067300" cy="1580618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2.6</a:t>
            </a:r>
            <a:r>
              <a:rPr lang="ru-RU" sz="1600" dirty="0">
                <a:solidFill>
                  <a:schemeClr val="tx1"/>
                </a:solidFill>
              </a:rPr>
              <a:t>: предоставление бесплатного двухразового горячего питания (завтрак, обед) обучающимся 1-1 классов в муниципальных образовательных организациях, реализующих программы начального, основного и среднего общего образования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040" y="4743450"/>
            <a:ext cx="5067300" cy="1263013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2.7</a:t>
            </a:r>
            <a:r>
              <a:rPr lang="ru-RU" sz="1600" dirty="0">
                <a:solidFill>
                  <a:schemeClr val="tx1"/>
                </a:solidFill>
              </a:rPr>
              <a:t>: предоставление бесплатного дополнительного образования в муниципальных образовательных организациях, реализующих дополнительные общеразвивающие программы</a:t>
            </a:r>
          </a:p>
        </p:txBody>
      </p:sp>
      <p:sp>
        <p:nvSpPr>
          <p:cNvPr id="11" name="Стрелка вправо 10"/>
          <p:cNvSpPr/>
          <p:nvPr/>
        </p:nvSpPr>
        <p:spPr>
          <a:xfrm>
            <a:off x="5551323" y="3392329"/>
            <a:ext cx="886986" cy="31623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18392" y="4663440"/>
            <a:ext cx="5445973" cy="16116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11.01.2023 № 35 «Об определении льготной категории лиц, освобождаемых от платы за оказание платных услуг (работ) муниципальными образовательными организациями города </a:t>
            </a:r>
            <a:r>
              <a:rPr lang="ru-RU" sz="1600" b="1" dirty="0" smtClean="0">
                <a:solidFill>
                  <a:schemeClr val="tx1"/>
                </a:solidFill>
              </a:rPr>
              <a:t>Владимира…»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5535865" y="5217795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794510" y="1994535"/>
            <a:ext cx="0" cy="6457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076575" y="2022157"/>
            <a:ext cx="13335" cy="6181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04360" y="2022157"/>
            <a:ext cx="0" cy="61817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с вырезом 20"/>
          <p:cNvSpPr/>
          <p:nvPr/>
        </p:nvSpPr>
        <p:spPr>
          <a:xfrm rot="5400000">
            <a:off x="9166118" y="1824989"/>
            <a:ext cx="350519" cy="889635"/>
          </a:xfrm>
          <a:prstGeom prst="notch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618392" y="2760135"/>
            <a:ext cx="5400464" cy="158061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Решение </a:t>
            </a:r>
            <a:r>
              <a:rPr lang="ru-RU" sz="1600" b="1" dirty="0">
                <a:solidFill>
                  <a:schemeClr val="tx1"/>
                </a:solidFill>
              </a:rPr>
              <a:t>Совета народных депутатов города Владимира от 27.01.2021 № 4 «Об установлении дополнительных мер социальной поддержки отдельным категориям обучающихся муниципальных общеобразовательных учреждений»</a:t>
            </a:r>
          </a:p>
        </p:txBody>
      </p:sp>
    </p:spTree>
    <p:extLst>
      <p:ext uri="{BB962C8B-B14F-4D97-AF65-F5344CB8AC3E}">
        <p14:creationId xmlns:p14="http://schemas.microsoft.com/office/powerpoint/2010/main" val="77779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агетная рамка 1"/>
          <p:cNvSpPr/>
          <p:nvPr/>
        </p:nvSpPr>
        <p:spPr>
          <a:xfrm>
            <a:off x="2171700" y="194310"/>
            <a:ext cx="7857172" cy="994410"/>
          </a:xfrm>
          <a:prstGeom prst="bevel">
            <a:avLst/>
          </a:prstGeom>
          <a:solidFill>
            <a:schemeClr val="accent5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</a:rPr>
              <a:t>Меры социальной поддержки, предоставляемые в других муниципальных учреждениях города Владимира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1539" y="1291590"/>
            <a:ext cx="459486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Указ Губернатора № 158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435215" y="1291590"/>
            <a:ext cx="4297680" cy="4457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МПА города Владимира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0041" y="2334579"/>
            <a:ext cx="5429250" cy="6400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2.8: </a:t>
            </a:r>
            <a:r>
              <a:rPr lang="ru-RU" sz="1600" dirty="0">
                <a:solidFill>
                  <a:schemeClr val="tx1"/>
                </a:solidFill>
              </a:rPr>
              <a:t>предоставление </a:t>
            </a:r>
            <a:r>
              <a:rPr lang="ru-RU" sz="1600" dirty="0" smtClean="0">
                <a:solidFill>
                  <a:schemeClr val="tx1"/>
                </a:solidFill>
              </a:rPr>
              <a:t>во внеочередном порядке мест в организациях отдыха и оздоровления детей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039" y="3303270"/>
            <a:ext cx="5429250" cy="173736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2.10</a:t>
            </a:r>
            <a:r>
              <a:rPr lang="ru-RU" sz="1600" dirty="0">
                <a:solidFill>
                  <a:schemeClr val="tx1"/>
                </a:solidFill>
              </a:rPr>
              <a:t>: предоставление права зачисления в первоочередном порядке в спортивные группы (секции) в муниципальных организациях, осуществляющих спортивную подготовку;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предоставление </a:t>
            </a:r>
            <a:r>
              <a:rPr lang="ru-RU" sz="1600" dirty="0">
                <a:solidFill>
                  <a:schemeClr val="tx1"/>
                </a:solidFill>
              </a:rPr>
              <a:t>зачисленным детям спортивной экипировки, оборудования и инвентаря для занятий спортом на бесплатной основе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038" y="5198302"/>
            <a:ext cx="5429251" cy="11201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Пункт </a:t>
            </a:r>
            <a:r>
              <a:rPr lang="ru-RU" sz="1600" dirty="0" smtClean="0">
                <a:solidFill>
                  <a:schemeClr val="tx1"/>
                </a:solidFill>
              </a:rPr>
              <a:t>2.11</a:t>
            </a:r>
            <a:r>
              <a:rPr lang="ru-RU" sz="1600" dirty="0">
                <a:solidFill>
                  <a:schemeClr val="tx1"/>
                </a:solidFill>
              </a:rPr>
              <a:t>: предоставление права льготного посещения муниципальных учреждений культуры, а также культурно-массовых мероприятий, проходящих в муниципальных учреждениях культуры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02730" y="2070737"/>
            <a:ext cx="5118733" cy="157543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Административный регламент </a:t>
            </a:r>
            <a:r>
              <a:rPr lang="ru-RU" sz="1600" b="1" dirty="0">
                <a:solidFill>
                  <a:schemeClr val="tx1"/>
                </a:solidFill>
              </a:rPr>
              <a:t>предоставления муниципальной услуги «Организация отдыха детей и молодежи (в каникулярное время с круглосуточным </a:t>
            </a:r>
            <a:r>
              <a:rPr lang="ru-RU" sz="1600" b="1" dirty="0" smtClean="0">
                <a:solidFill>
                  <a:schemeClr val="tx1"/>
                </a:solidFill>
              </a:rPr>
              <a:t>пребыванием)», </a:t>
            </a:r>
            <a:r>
              <a:rPr lang="ru-RU" sz="1600" b="1" dirty="0">
                <a:solidFill>
                  <a:schemeClr val="tx1"/>
                </a:solidFill>
              </a:rPr>
              <a:t>утвержденный </a:t>
            </a:r>
            <a:r>
              <a:rPr lang="ru-RU" sz="1600" b="1" dirty="0" smtClean="0">
                <a:solidFill>
                  <a:schemeClr val="tx1"/>
                </a:solidFill>
              </a:rPr>
              <a:t>постановлением </a:t>
            </a:r>
            <a:r>
              <a:rPr lang="ru-RU" sz="1600" b="1" dirty="0">
                <a:solidFill>
                  <a:schemeClr val="tx1"/>
                </a:solidFill>
              </a:rPr>
              <a:t>администрации города Владимира от 26.03.2019 № </a:t>
            </a:r>
            <a:r>
              <a:rPr lang="ru-RU" sz="1600" b="1" dirty="0" smtClean="0">
                <a:solidFill>
                  <a:schemeClr val="tx1"/>
                </a:solidFill>
              </a:rPr>
              <a:t>619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002728" y="3781765"/>
            <a:ext cx="5061635" cy="12817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02.04.2025 № 692 «О мерах поддержки в муниципальных учреждениях физической культуры и спорта отдельных категорий граждан»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5917406" y="2455547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783080" y="1868805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089910" y="1869757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404360" y="1870710"/>
            <a:ext cx="0" cy="30289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Стрелка вправо с вырезом 20"/>
          <p:cNvSpPr/>
          <p:nvPr/>
        </p:nvSpPr>
        <p:spPr>
          <a:xfrm rot="5400000">
            <a:off x="9464012" y="1449706"/>
            <a:ext cx="287654" cy="889635"/>
          </a:xfrm>
          <a:prstGeom prst="notched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002729" y="5198302"/>
            <a:ext cx="5061635" cy="1281725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Постановление администрации города Владимира от 19.03.2025 № 566 «О предоставлении права льготного посещения муниципальных учреждений культуры, а также культурно-массовых </a:t>
            </a:r>
            <a:r>
              <a:rPr lang="ru-RU" sz="1600" b="1" dirty="0" smtClean="0">
                <a:solidFill>
                  <a:schemeClr val="tx1"/>
                </a:solidFill>
              </a:rPr>
              <a:t>мероприятий…»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917406" y="4006215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5917406" y="5592637"/>
            <a:ext cx="902444" cy="331470"/>
          </a:xfrm>
          <a:prstGeom prst="rightArrow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98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1670" y="-686930"/>
            <a:ext cx="9418320" cy="415498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endParaRPr lang="ru-RU" sz="4400" b="1" dirty="0" smtClean="0"/>
          </a:p>
          <a:p>
            <a:pPr algn="ctr"/>
            <a:endParaRPr lang="ru-RU" sz="4400" b="1" dirty="0"/>
          </a:p>
          <a:p>
            <a:pPr algn="ctr"/>
            <a:endParaRPr lang="ru-RU" sz="4400" b="1" dirty="0" smtClean="0"/>
          </a:p>
          <a:p>
            <a:pPr algn="ctr"/>
            <a:endParaRPr lang="ru-RU" sz="4400" b="1" dirty="0"/>
          </a:p>
          <a:p>
            <a:pPr algn="ctr"/>
            <a:endParaRPr lang="ru-RU" sz="4400" b="1" dirty="0" smtClean="0"/>
          </a:p>
          <a:p>
            <a:pPr algn="ctr"/>
            <a:r>
              <a:rPr lang="ru-RU" sz="4400" b="1" dirty="0" smtClean="0"/>
              <a:t>СПАСИБО ЗА ВНИМАНИЕ!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63139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697</TotalTime>
  <Words>902</Words>
  <Application>Microsoft Office PowerPoint</Application>
  <PresentationFormat>Произвольный</PresentationFormat>
  <Paragraphs>68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ПРАВОВЫЕ АСПЕКТЫ ОБЕСПЕЧЕНИЯ СОХРАННОСТИ ЖИЛЫХ ПОМЕЩЕНИЙ ДЕТЕЙ-СИРОТ</dc:title>
  <dc:creator>User</dc:creator>
  <cp:lastModifiedBy>Барков М.А.</cp:lastModifiedBy>
  <cp:revision>131</cp:revision>
  <cp:lastPrinted>2021-10-25T08:52:00Z</cp:lastPrinted>
  <dcterms:created xsi:type="dcterms:W3CDTF">2021-08-25T11:47:00Z</dcterms:created>
  <dcterms:modified xsi:type="dcterms:W3CDTF">2025-05-13T09:51:39Z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4ABEAD1ADBC640A4B78106674121A08E_12</vt:lpwstr>
  </property>
  <property fmtid="{D5CDD505-2E9C-101B-9397-08002B2CF9AE}" pid="3" name="KSOProductBuildVer">
    <vt:lpwstr>1049-12.2.0.19805</vt:lpwstr>
  </property>
</Properties>
</file>